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58" r:id="rId3"/>
    <p:sldId id="256" r:id="rId4"/>
    <p:sldId id="259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6" r:id="rId14"/>
    <p:sldId id="278" r:id="rId15"/>
    <p:sldId id="271" r:id="rId16"/>
    <p:sldId id="275" r:id="rId17"/>
    <p:sldId id="279" r:id="rId18"/>
    <p:sldId id="273" r:id="rId19"/>
    <p:sldId id="286" r:id="rId20"/>
    <p:sldId id="291" r:id="rId2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FF9900"/>
    <a:srgbClr val="FF33CC"/>
    <a:srgbClr val="FFCC00"/>
    <a:srgbClr val="CC0000"/>
    <a:srgbClr val="F0DFBE"/>
    <a:srgbClr val="D2FDCF"/>
    <a:srgbClr val="D3ED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22" autoAdjust="0"/>
    <p:restoredTop sz="94992" autoAdjust="0"/>
  </p:normalViewPr>
  <p:slideViewPr>
    <p:cSldViewPr>
      <p:cViewPr varScale="1">
        <p:scale>
          <a:sx n="66" d="100"/>
          <a:sy n="66" d="100"/>
        </p:scale>
        <p:origin x="-13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7E66C65A-AE8B-47D3-AE64-C0836A60FA73}" type="datetimeFigureOut">
              <a:rPr lang="pt-BR"/>
              <a:pPr>
                <a:defRPr/>
              </a:pPr>
              <a:t>06/02/2017</a:t>
            </a:fld>
            <a:endParaRPr lang="pt-BR"/>
          </a:p>
        </p:txBody>
      </p:sp>
      <p:sp>
        <p:nvSpPr>
          <p:cNvPr id="205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30589DD-996F-4241-A5ED-A3B5291354A2}" type="slidenum">
              <a:rPr lang="pt-BR" altLang="es-VE"/>
              <a:pPr/>
              <a:t>‹Nº›</a:t>
            </a:fld>
            <a:endParaRPr lang="pt-BR" altLang="es-VE"/>
          </a:p>
        </p:txBody>
      </p:sp>
    </p:spTree>
    <p:extLst>
      <p:ext uri="{BB962C8B-B14F-4D97-AF65-F5344CB8AC3E}">
        <p14:creationId xmlns:p14="http://schemas.microsoft.com/office/powerpoint/2010/main" val="1725049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es-V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5BCA6E-5D09-4BAA-82A3-A31D67FB0FBB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054966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969C4-1F5D-4C14-BA01-9BB4EE5793E0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1287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F3C4E0-7E58-4E68-8E34-17E033EBF995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61262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DAB72F-F789-4F96-AA07-169C978B3CA3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701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2B110-9A8B-4B48-AA39-F41388094BCF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22494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E4B5D1-8A8D-43F1-B3B6-6EF120B5676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849600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5D97E-CB29-4561-B564-D9C2051595EE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37915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3326B-85FE-48D2-992B-FAE8F7E24C2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27933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CE5E6F-FA26-4363-B19F-01B569869E52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466151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E9E46A-E41B-484D-BF54-38E2B40D0F3C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36028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7496D4-3938-4786-A322-0561F7C5FE1D}" type="slidenum">
              <a:rPr lang="es-ES" altLang="es-VE"/>
              <a:pPr/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6816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B0660F8-9856-44C9-BC58-6AD513EFC484}" type="slidenum">
              <a:rPr lang="es-ES" altLang="es-VE"/>
              <a:pPr/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nzapormas.com/mai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nzapormas.com/mai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estudios-biblicos.avanzapormas.com/power%20point/coincidencia-o-creacion.html" TargetMode="External"/><Relationship Id="rId7" Type="http://schemas.openxmlformats.org/officeDocument/2006/relationships/hyperlink" Target="http://www.facebook.com/sharer/sharer.php?src=bm&amp;u=http://estudios-biblicos.avanzapormas.com/power%20point/coincidencia-o-creacion.html&amp;t=&amp;v=3" TargetMode="External"/><Relationship Id="rId2" Type="http://schemas.openxmlformats.org/officeDocument/2006/relationships/hyperlink" Target="http://www.avanzapormas.com/palabras%20mail/formulario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hyperlink" Target="https://twitter.com/intent/tweet?source=webclient&amp;text=COINCIDENCIA%20O%20CREACION(Power%20Point)%20http://contenidoscristianos.com/Diapositivas/coincidencia-o-creacion.pps" TargetMode="External"/><Relationship Id="rId4" Type="http://schemas.openxmlformats.org/officeDocument/2006/relationships/hyperlink" Target="http://avanzapormas.com/palabras%20mail/formulario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nzapormas.com/mail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anzapormas.com/mai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vanzapormas.com/mail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vanzapormas.com/mai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avanzapormas.com/mail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Espaço Reservado para Conteúdo 5" descr="120769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10269538" cy="696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304800" y="0"/>
            <a:ext cx="8351838" cy="431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VE" sz="2800">
                <a:solidFill>
                  <a:schemeClr val="tx2"/>
                </a:solidFill>
              </a:rPr>
              <a:t>Contemple por un momento esta cabina de avi</a:t>
            </a:r>
            <a:r>
              <a:rPr lang="es-MX" altLang="ja-JP" sz="2800">
                <a:solidFill>
                  <a:schemeClr val="tx2"/>
                </a:solidFill>
                <a:ea typeface="MS PGothic" pitchFamily="34" charset="-128"/>
              </a:rPr>
              <a:t>ón…</a:t>
            </a:r>
            <a:endParaRPr lang="es-MX" altLang="es-VE" sz="2800">
              <a:solidFill>
                <a:schemeClr val="tx2"/>
              </a:solidFill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381000" y="5303838"/>
            <a:ext cx="81534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>
                <a:solidFill>
                  <a:schemeClr val="tx2"/>
                </a:solidFill>
              </a:rPr>
              <a:t>¡Exigió mucho genio, planeamiento, técnica y sabiduría para construir una maravilla así!</a:t>
            </a:r>
          </a:p>
        </p:txBody>
      </p:sp>
    </p:spTree>
  </p:cSld>
  <p:clrMapOvr>
    <a:masterClrMapping/>
  </p:clrMapOvr>
  <p:transition spd="slow">
    <p:zoom dir="in"/>
    <p:sndAc>
      <p:stSnd loop="1">
        <p:snd r:embed="rId3" name="Nachtigall_Serenade20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3315" name="Picture 8" descr="mano-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323850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9" descr="mano-be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916113"/>
            <a:ext cx="3476625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09600" y="601663"/>
            <a:ext cx="3200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VE" sz="4400" b="1">
                <a:solidFill>
                  <a:srgbClr val="FF0000"/>
                </a:solidFill>
              </a:rPr>
              <a:t>¿Producto del</a:t>
            </a:r>
            <a:br>
              <a:rPr lang="es-AR" altLang="es-VE" sz="4400" b="1">
                <a:solidFill>
                  <a:srgbClr val="FF0000"/>
                </a:solidFill>
              </a:rPr>
            </a:br>
            <a:r>
              <a:rPr lang="es-AR" altLang="es-VE" sz="4400" b="1">
                <a:solidFill>
                  <a:srgbClr val="FF0000"/>
                </a:solidFill>
              </a:rPr>
              <a:t>azar?</a:t>
            </a:r>
            <a:endParaRPr lang="es-ES" altLang="es-VE" sz="4400" b="1">
              <a:solidFill>
                <a:srgbClr val="FF0000"/>
              </a:solidFill>
            </a:endParaRP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39" name="Picture 6" descr="AVIONE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aguila_vue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381635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81000" y="609600"/>
            <a:ext cx="3657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00563" y="404813"/>
            <a:ext cx="4643437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¿Sucesión de casualidades?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3" name="Picture 9" descr="fueg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38893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0" descr="bo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54263"/>
            <a:ext cx="4168775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81000" y="601663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¡Creaci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r>
              <a:rPr lang="es-ES" altLang="es-VE" sz="4400" b="1">
                <a:solidFill>
                  <a:srgbClr val="FF0000"/>
                </a:solidFill>
              </a:rPr>
              <a:t>!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387" name="Picture 4" descr="irob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12875"/>
            <a:ext cx="35052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81000" y="3048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pic>
        <p:nvPicPr>
          <p:cNvPr id="14344" name="Picture 8" descr="niñ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00213"/>
            <a:ext cx="42291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Text Box 8"/>
          <p:cNvSpPr txBox="1">
            <a:spLocks noChangeArrowheads="1"/>
          </p:cNvSpPr>
          <p:nvPr/>
        </p:nvSpPr>
        <p:spPr bwMode="auto">
          <a:xfrm>
            <a:off x="4716463" y="260350"/>
            <a:ext cx="4024312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11" name="Picture 6" descr="44bbbaf4_casa_rural_el_olmo-_el_rastrillo_de_cameros_-_la_rio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3133725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tierr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74491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04800" y="525463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787900" y="26035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4356100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435" name="Picture 6" descr="vango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3109913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457200" y="525463"/>
            <a:ext cx="3124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ón.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pic>
        <p:nvPicPr>
          <p:cNvPr id="16392" name="Picture 8" descr="flo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381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8439" name="Text Box 10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459" name="Picture 6" descr="100106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24050"/>
            <a:ext cx="350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gato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76475"/>
            <a:ext cx="4032250" cy="318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457200" y="685800"/>
            <a:ext cx="342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¡Creaci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r>
              <a:rPr lang="es-ES" altLang="es-VE" sz="4400" b="1">
                <a:solidFill>
                  <a:srgbClr val="FF0000"/>
                </a:solidFill>
              </a:rPr>
              <a:t>!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483" name="Picture 6" descr="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3887788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sol_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6350" cy="369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304800" y="762000"/>
            <a:ext cx="3733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¡Creaci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r>
              <a:rPr lang="es-ES" altLang="es-VE" sz="4400" b="1">
                <a:solidFill>
                  <a:srgbClr val="FF0000"/>
                </a:solidFill>
              </a:rPr>
              <a:t>!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20487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7" name="Picture 4" descr="HarrierNear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81635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colibri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448050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304800" y="830263"/>
            <a:ext cx="3810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¡Creaci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</a:t>
            </a:r>
            <a:r>
              <a:rPr lang="es-ES" altLang="es-VE" sz="4400" b="1">
                <a:solidFill>
                  <a:srgbClr val="FF0000"/>
                </a:solidFill>
              </a:rPr>
              <a:t>!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7"/>
          <p:cNvSpPr>
            <a:spLocks noChangeArrowheads="1"/>
          </p:cNvSpPr>
          <p:nvPr>
            <p:ph type="title" idx="4294967295"/>
          </p:nvPr>
        </p:nvSpPr>
        <p:spPr>
          <a:xfrm>
            <a:off x="395288" y="404813"/>
            <a:ext cx="8382000" cy="2303462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s-ES" altLang="es-VE" sz="3600" b="1" smtClean="0">
                <a:solidFill>
                  <a:schemeClr val="bg2"/>
                </a:solidFill>
              </a:rPr>
              <a:t>Nuestros agradecimientos y aplausos al </a:t>
            </a:r>
            <a:r>
              <a:rPr lang="es-ES" altLang="es-VE" sz="3600" b="1" u="sng" smtClean="0">
                <a:solidFill>
                  <a:schemeClr val="bg2"/>
                </a:solidFill>
              </a:rPr>
              <a:t>Gran Artista</a:t>
            </a:r>
            <a:r>
              <a:rPr lang="es-ES" altLang="es-VE" sz="3600" b="1" smtClean="0">
                <a:solidFill>
                  <a:schemeClr val="bg2"/>
                </a:solidFill>
              </a:rPr>
              <a:t>, la Inteligencia suprema, creador de todas las cosas:</a:t>
            </a:r>
            <a:endParaRPr lang="es-ES" altLang="es-VE" sz="9600" b="1" smtClean="0">
              <a:solidFill>
                <a:schemeClr val="bg2"/>
              </a:solidFill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059113" y="4005263"/>
            <a:ext cx="32400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VE" sz="96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DIOS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2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25538"/>
            <a:ext cx="8153400" cy="4535487"/>
          </a:xfrm>
        </p:spPr>
        <p:txBody>
          <a:bodyPr/>
          <a:lstStyle/>
          <a:p>
            <a:pPr eaLnBrk="1" hangingPunct="1">
              <a:defRPr/>
            </a:pP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Si alguien dijera que el avi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ón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y su cabina no fueron creados, sino que surgieron por s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í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mismos, o por una misteriosa “sucesión de casualidades”...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2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914400" y="1905000"/>
            <a:ext cx="71628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s-ES_tradnl" altLang="es-VE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/>
            </a:r>
            <a:br>
              <a:rPr lang="es-ES_tradnl" altLang="es-VE" sz="200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s-ES" altLang="es-VE" sz="1200" smtClean="0">
              <a:solidFill>
                <a:srgbClr val="01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2027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2339975" y="6400800"/>
            <a:ext cx="4752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 sz="2400" b="1">
                <a:latin typeface="Verdana" pitchFamily="34" charset="0"/>
                <a:ea typeface="PMingLiU" pitchFamily="18" charset="-120"/>
                <a:cs typeface="Arial" charset="0"/>
                <a:hlinkClick r:id="rId2"/>
              </a:rPr>
              <a:t>www.AvanzaPorMas.com</a:t>
            </a:r>
            <a:endParaRPr lang="es-ES" altLang="es-VE" sz="2400" b="1">
              <a:latin typeface="Verdana" pitchFamily="34" charset="0"/>
              <a:ea typeface="PMingLiU" pitchFamily="18" charset="-120"/>
              <a:cs typeface="Arial" charset="0"/>
            </a:endParaRPr>
          </a:p>
        </p:txBody>
      </p:sp>
      <p:sp>
        <p:nvSpPr>
          <p:cNvPr id="23557" name="WordArt 7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7416800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"Reenvia este </a:t>
            </a:r>
          </a:p>
          <a:p>
            <a:pPr algn="ctr"/>
            <a:r>
              <a:rPr lang="en-US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erdana"/>
                <a:ea typeface="Verdana"/>
                <a:cs typeface="Verdana"/>
              </a:rPr>
              <a:t>correo a tus contactos"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3059113" y="2133600"/>
            <a:ext cx="337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AR" altLang="es-VE">
                <a:ea typeface="PMingLiU" pitchFamily="18" charset="-120"/>
                <a:cs typeface="Arial" charset="0"/>
                <a:hlinkClick r:id="rId3"/>
              </a:rPr>
              <a:t>- Compartir en redes sociales - </a:t>
            </a:r>
            <a:endParaRPr lang="es-ES" altLang="es-VE" b="1">
              <a:solidFill>
                <a:srgbClr val="00FFFF"/>
              </a:solidFill>
              <a:latin typeface="Comic Sans MS" pitchFamily="66" charset="0"/>
              <a:ea typeface="PMingLiU" pitchFamily="18" charset="-120"/>
              <a:cs typeface="Arial" charset="0"/>
            </a:endParaRPr>
          </a:p>
        </p:txBody>
      </p:sp>
      <p:sp>
        <p:nvSpPr>
          <p:cNvPr id="23559" name="Rectangle 9"/>
          <p:cNvSpPr>
            <a:spLocks noChangeArrowheads="1"/>
          </p:cNvSpPr>
          <p:nvPr/>
        </p:nvSpPr>
        <p:spPr bwMode="auto">
          <a:xfrm>
            <a:off x="1547813" y="3644900"/>
            <a:ext cx="6048375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  <a:t>“RECIBE PALABAS DE ALIENTO</a:t>
            </a:r>
            <a:b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</a:br>
            <a: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  <a:t>EN TU MAIL”</a:t>
            </a:r>
            <a:b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</a:br>
            <a: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  <a:t/>
            </a:r>
            <a:b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</a:br>
            <a: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</a:rPr>
              <a:t>“GRATIS” </a:t>
            </a:r>
            <a:r>
              <a:rPr lang="es-AR" altLang="es-VE" sz="3200" b="1">
                <a:latin typeface="Verdana" pitchFamily="34" charset="0"/>
                <a:ea typeface="MS PGothic" pitchFamily="34" charset="-128"/>
                <a:cs typeface="Arial" charset="0"/>
                <a:hlinkClick r:id="rId4"/>
              </a:rPr>
              <a:t>Clic Aquí-&gt;</a:t>
            </a:r>
            <a:endParaRPr lang="es-ES" altLang="es-VE" sz="3200" b="1">
              <a:latin typeface="Verdana" pitchFamily="34" charset="0"/>
              <a:ea typeface="MS PGothic" pitchFamily="34" charset="-128"/>
              <a:cs typeface="Arial" charset="0"/>
            </a:endParaRPr>
          </a:p>
        </p:txBody>
      </p:sp>
      <p:pic>
        <p:nvPicPr>
          <p:cNvPr id="23560" name="Picture 10" descr="twitter1 [640x480]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565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1" descr="Facebook [640x480]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5654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7772400" cy="3352800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¿C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ó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mo reaccionar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ía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el equipo de ingenieros, dise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ñador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es y cient</a:t>
            </a:r>
            <a:r>
              <a:rPr lang="es-MX" altLang="ja-JP" smtClean="0">
                <a:effectLst>
                  <a:outerShdw blurRad="38100" dist="38100" dir="2700000" algn="tl">
                    <a:srgbClr val="FFFFFF"/>
                  </a:outerShdw>
                </a:effectLst>
                <a:ea typeface="MS PGothic" panose="020B0600070205080204" pitchFamily="34" charset="-128"/>
              </a:rPr>
              <a:t>íficos</a:t>
            </a:r>
            <a:r>
              <a:rPr lang="es-MX" altLang="es-VE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que lo construyeron?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2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7400"/>
            <a:ext cx="8096250" cy="1793875"/>
          </a:xfrm>
        </p:spPr>
        <p:txBody>
          <a:bodyPr/>
          <a:lstStyle/>
          <a:p>
            <a:pPr eaLnBrk="1" hangingPunct="1"/>
            <a:r>
              <a:rPr lang="es-MX" altLang="es-VE" sz="4000" smtClean="0"/>
              <a:t>¡Consideremos ahora </a:t>
            </a:r>
            <a:br>
              <a:rPr lang="es-MX" altLang="es-VE" sz="4000" smtClean="0"/>
            </a:br>
            <a:r>
              <a:rPr lang="es-MX" altLang="es-VE" sz="4000" smtClean="0"/>
              <a:t>estas maravillas!</a:t>
            </a: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2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pe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av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0"/>
            <a:ext cx="5003800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aripo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538"/>
            <a:ext cx="4679950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gatos-8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3271838"/>
            <a:ext cx="4818062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-73025" y="1989138"/>
            <a:ext cx="92170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s-MX" altLang="es-VE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Cuanto m</a:t>
            </a:r>
            <a:r>
              <a:rPr lang="es-MX" altLang="ja-JP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  <a:cs typeface="Arial" panose="020B0604020202020204" pitchFamily="34" charset="0"/>
              </a:rPr>
              <a:t>á</a:t>
            </a:r>
            <a:r>
              <a:rPr lang="es-MX" altLang="es-VE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 complejas ...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s-MX" altLang="es-VE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s-MX" altLang="ja-JP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</a:rPr>
              <a:t>á</a:t>
            </a:r>
            <a:r>
              <a:rPr lang="es-MX" altLang="es-VE" sz="32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 genio se requiere del   </a:t>
            </a:r>
          </a:p>
          <a:p>
            <a:pPr algn="ctr">
              <a:spcBef>
                <a:spcPts val="500"/>
              </a:spcBef>
              <a:spcAft>
                <a:spcPts val="500"/>
              </a:spcAft>
              <a:defRPr/>
            </a:pPr>
            <a:r>
              <a:rPr lang="es-MX" altLang="es-VE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Cient</a:t>
            </a:r>
            <a:r>
              <a:rPr lang="es-MX" altLang="ja-JP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anose="020B0600070205080204" pitchFamily="34" charset="-128"/>
              </a:rPr>
              <a:t>ífico</a:t>
            </a:r>
            <a:r>
              <a:rPr lang="es-MX" altLang="es-VE" sz="3600" b="1" smtClean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Artista, Planificador y Ejecutor</a:t>
            </a: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6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4495800" cy="1143000"/>
          </a:xfrm>
        </p:spPr>
        <p:txBody>
          <a:bodyPr/>
          <a:lstStyle/>
          <a:p>
            <a:pPr eaLnBrk="1" hangingPunct="1"/>
            <a:r>
              <a:rPr lang="es-ES" altLang="es-VE" sz="3600" b="1" smtClean="0">
                <a:solidFill>
                  <a:srgbClr val="FF0000"/>
                </a:solidFill>
              </a:rPr>
              <a:t>Decimos que </a:t>
            </a:r>
            <a:r>
              <a:rPr lang="es-ES" altLang="ja-JP" sz="3600" b="1" smtClean="0">
                <a:solidFill>
                  <a:srgbClr val="FF0000"/>
                </a:solidFill>
                <a:ea typeface="MS PGothic" pitchFamily="34" charset="-128"/>
              </a:rPr>
              <a:t>é</a:t>
            </a:r>
            <a:r>
              <a:rPr lang="es-ES" altLang="es-VE" sz="3600" b="1" smtClean="0">
                <a:solidFill>
                  <a:srgbClr val="FF0000"/>
                </a:solidFill>
              </a:rPr>
              <a:t>sta es una creaci</a:t>
            </a:r>
            <a:r>
              <a:rPr lang="es-ES" altLang="ja-JP" sz="3600" b="1" smtClean="0">
                <a:solidFill>
                  <a:srgbClr val="FF0000"/>
                </a:solidFill>
                <a:ea typeface="MS PGothic" pitchFamily="34" charset="-128"/>
              </a:rPr>
              <a:t>ón</a:t>
            </a:r>
            <a:endParaRPr lang="es-ES" altLang="es-VE" sz="3600" b="1" smtClean="0">
              <a:solidFill>
                <a:srgbClr val="FF0000"/>
              </a:solidFill>
            </a:endParaRPr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6" name="Picture 6" descr="Robot_asi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3911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7" descr="primal_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1877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4787900" y="188913"/>
            <a:ext cx="43561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ES" altLang="es-VE" sz="2600" b="1">
                <a:solidFill>
                  <a:srgbClr val="FF0000"/>
                </a:solidFill>
              </a:rPr>
              <a:t>Y algunos afirman que </a:t>
            </a:r>
            <a:r>
              <a:rPr lang="es-ES" altLang="ja-JP" sz="2600" b="1">
                <a:solidFill>
                  <a:srgbClr val="FF0000"/>
                </a:solidFill>
                <a:ea typeface="MS PGothic" pitchFamily="34" charset="-128"/>
              </a:rPr>
              <a:t>é</a:t>
            </a:r>
            <a:r>
              <a:rPr lang="es-ES" altLang="es-VE" sz="2600" b="1">
                <a:solidFill>
                  <a:srgbClr val="FF0000"/>
                </a:solidFill>
              </a:rPr>
              <a:t>sta es apenas una “coincidencia” natural.</a:t>
            </a:r>
            <a:endParaRPr lang="pt-PT" altLang="es-VE" sz="2600" b="1">
              <a:solidFill>
                <a:srgbClr val="FF0000"/>
              </a:solidFill>
            </a:endParaRPr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21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2819400" cy="1143000"/>
          </a:xfrm>
        </p:spPr>
        <p:txBody>
          <a:bodyPr/>
          <a:lstStyle/>
          <a:p>
            <a:pPr algn="l" eaLnBrk="1" hangingPunct="1"/>
            <a:r>
              <a:rPr lang="es-ES" altLang="es-VE" b="1" smtClean="0">
                <a:solidFill>
                  <a:srgbClr val="FF0000"/>
                </a:solidFill>
              </a:rPr>
              <a:t>Creaci</a:t>
            </a:r>
            <a:r>
              <a:rPr lang="es-ES" altLang="ja-JP" b="1" smtClean="0">
                <a:solidFill>
                  <a:srgbClr val="FF0000"/>
                </a:solidFill>
                <a:ea typeface="MS PGothic" pitchFamily="34" charset="-128"/>
              </a:rPr>
              <a:t>ón.</a:t>
            </a:r>
            <a:r>
              <a:rPr lang="es-ES" altLang="es-VE" smtClean="0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6" descr="chip2l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41052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cereb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8163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787900" y="423863"/>
            <a:ext cx="407035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es-MX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244" name="Picture 6" descr="8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9500"/>
            <a:ext cx="4427538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8" descr="Aguila3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36838"/>
            <a:ext cx="3960813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685800" y="609600"/>
            <a:ext cx="2971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ón.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4724400" y="533400"/>
            <a:ext cx="419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PA" altLang="es-VE" sz="1800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4648200" y="457200"/>
            <a:ext cx="40386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4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3"/>
          <p:cNvSpPr>
            <a:spLocks noChangeShapeType="1"/>
          </p:cNvSpPr>
          <p:nvPr/>
        </p:nvSpPr>
        <p:spPr bwMode="auto">
          <a:xfrm>
            <a:off x="4500563" y="404813"/>
            <a:ext cx="0" cy="6192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1" name="Picture 6" descr="l_000349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252095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oj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087563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0" descr="6718132-0-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860800"/>
            <a:ext cx="187166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2" descr="oj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33813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685800" y="304800"/>
            <a:ext cx="3022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¡Creaci</a:t>
            </a:r>
            <a:r>
              <a:rPr lang="es-ES" altLang="ja-JP" sz="4400" b="1">
                <a:solidFill>
                  <a:srgbClr val="FF0000"/>
                </a:solidFill>
                <a:ea typeface="MS PGothic" pitchFamily="34" charset="-128"/>
              </a:rPr>
              <a:t>ón!</a:t>
            </a:r>
            <a:endParaRPr lang="es-PA" altLang="es-VE" sz="4400" b="1">
              <a:solidFill>
                <a:srgbClr val="FF0000"/>
              </a:solidFill>
            </a:endParaRPr>
          </a:p>
        </p:txBody>
      </p:sp>
      <p:sp>
        <p:nvSpPr>
          <p:cNvPr id="10250" name="Text Box 8"/>
          <p:cNvSpPr txBox="1">
            <a:spLocks noChangeArrowheads="1"/>
          </p:cNvSpPr>
          <p:nvPr/>
        </p:nvSpPr>
        <p:spPr bwMode="auto">
          <a:xfrm>
            <a:off x="4724400" y="457200"/>
            <a:ext cx="4024313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</a:rPr>
              <a:t>¿Coincidencia natural?</a:t>
            </a:r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6840538" y="649128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AR" altLang="es-VE">
                <a:cs typeface="Arial" charset="0"/>
                <a:hlinkClick r:id="rId6"/>
              </a:rPr>
              <a:t>AvanzaPorMas.com</a:t>
            </a:r>
            <a:endParaRPr lang="es-ES" altLang="es-VE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237</Words>
  <Application>Microsoft Office PowerPoint</Application>
  <PresentationFormat>Presentación en pantalla (4:3)</PresentationFormat>
  <Paragraphs>60</Paragraphs>
  <Slides>20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MS PGothic</vt:lpstr>
      <vt:lpstr>Comic Sans MS</vt:lpstr>
      <vt:lpstr>Verdana</vt:lpstr>
      <vt:lpstr>Times New Roman</vt:lpstr>
      <vt:lpstr>PMingLiU</vt:lpstr>
      <vt:lpstr>Diseño predeterminado</vt:lpstr>
      <vt:lpstr>Presentación de PowerPoint</vt:lpstr>
      <vt:lpstr>Si alguien dijera que el avión y su cabina no fueron creados, sino que surgieron por sí mismos, o por una misteriosa “sucesión de casualidades”...</vt:lpstr>
      <vt:lpstr>¿Cómo reaccionaría el equipo de ingenieros, diseñadores y científicos que lo construyeron?</vt:lpstr>
      <vt:lpstr>¡Consideremos ahora  estas maravillas!</vt:lpstr>
      <vt:lpstr>Presentación de PowerPoint</vt:lpstr>
      <vt:lpstr>Decimos que ésta es una creación</vt:lpstr>
      <vt:lpstr>Creación.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Nuestros agradecimientos y aplausos al Gran Artista, la Inteligencia suprema, creador de todas las cosas:</vt:lpstr>
      <vt:lpstr>Presentación de PowerPoint</vt:lpstr>
    </vt:vector>
  </TitlesOfParts>
  <Company>UPNA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subject>Criação x Evolução</dc:subject>
  <dc:creator>tasmania</dc:creator>
  <dc:description>Bem, gente boa, demos uma ajeitadinha para acentuar ainda mais a glória do grande Artista. OZ</dc:description>
  <cp:lastModifiedBy>Any</cp:lastModifiedBy>
  <cp:revision>140</cp:revision>
  <dcterms:created xsi:type="dcterms:W3CDTF">2008-02-13T08:58:00Z</dcterms:created>
  <dcterms:modified xsi:type="dcterms:W3CDTF">2017-02-06T23:14:20Z</dcterms:modified>
</cp:coreProperties>
</file>